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311" r:id="rId3"/>
    <p:sldId id="310" r:id="rId4"/>
    <p:sldId id="312" r:id="rId5"/>
    <p:sldId id="301" r:id="rId6"/>
    <p:sldId id="257" r:id="rId7"/>
    <p:sldId id="258" r:id="rId8"/>
    <p:sldId id="259" r:id="rId9"/>
    <p:sldId id="260" r:id="rId10"/>
    <p:sldId id="261" r:id="rId11"/>
    <p:sldId id="300" r:id="rId12"/>
    <p:sldId id="262" r:id="rId13"/>
    <p:sldId id="263" r:id="rId14"/>
    <p:sldId id="264" r:id="rId15"/>
    <p:sldId id="265" r:id="rId16"/>
    <p:sldId id="266" r:id="rId17"/>
    <p:sldId id="268" r:id="rId18"/>
    <p:sldId id="267" r:id="rId19"/>
    <p:sldId id="304" r:id="rId20"/>
    <p:sldId id="269" r:id="rId21"/>
    <p:sldId id="285" r:id="rId22"/>
    <p:sldId id="286" r:id="rId23"/>
    <p:sldId id="287" r:id="rId24"/>
    <p:sldId id="288" r:id="rId25"/>
    <p:sldId id="289" r:id="rId26"/>
    <p:sldId id="290" r:id="rId27"/>
    <p:sldId id="305" r:id="rId28"/>
    <p:sldId id="302" r:id="rId29"/>
    <p:sldId id="278" r:id="rId30"/>
    <p:sldId id="291" r:id="rId31"/>
    <p:sldId id="292" r:id="rId32"/>
    <p:sldId id="293" r:id="rId33"/>
    <p:sldId id="303" r:id="rId34"/>
    <p:sldId id="282" r:id="rId35"/>
    <p:sldId id="306" r:id="rId36"/>
    <p:sldId id="307" r:id="rId37"/>
    <p:sldId id="308" r:id="rId38"/>
    <p:sldId id="309" r:id="rId39"/>
    <p:sldId id="313" r:id="rId40"/>
    <p:sldId id="31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4"/>
    <p:restoredTop sz="94710"/>
  </p:normalViewPr>
  <p:slideViewPr>
    <p:cSldViewPr snapToGrid="0" snapToObjects="1">
      <p:cViewPr varScale="1">
        <p:scale>
          <a:sx n="201" d="100"/>
          <a:sy n="201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DE425-D99B-0948-8E01-FF2113213CBD}" type="datetimeFigureOut">
              <a:rPr lang="en-US" smtClean="0"/>
              <a:t>3/17/21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8F976-BF76-C24E-8BC3-8C3457486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60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8F976-BF76-C24E-8BC3-8C34574864F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75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E80D-CC64-5749-9F87-9BB9C06AF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A11A20-2C8A-6646-AF64-7EC02D0D9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FF32B-A2EC-634D-8147-DAEF84ED4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3892-D475-0F4F-B548-DFAF28FCB199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9C1FF-A851-0548-9096-EFDC32965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B2084-5D40-1546-A277-97E110F87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5570-F228-D041-A37D-50FD1F85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25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40306-9972-434F-8EC8-9D22B09B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BE2FF-C64C-4244-B458-7467767A8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2A790-AAA8-FA4D-BE06-A4F0FE0FC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3892-D475-0F4F-B548-DFAF28FCB199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7025D-D46A-0646-847D-4F1D3D14A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23138-CD8E-FA45-B64D-64101E78F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5570-F228-D041-A37D-50FD1F85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6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429958-7626-DB42-92F4-9CFBC0E20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23DAC-F058-2E4F-8681-578470DF3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A41E5-37C4-064A-ACC6-71AB6C4DC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3892-D475-0F4F-B548-DFAF28FCB199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0BE56-FB51-5841-9813-CCAE88154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1FA7C-9FC4-E049-BC68-AAD7DADE1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5570-F228-D041-A37D-50FD1F85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33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68C3A-E1A0-864A-BAE6-AD506199C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0DD1-A2BD-704A-A438-C7BE324A1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86C34-FAD4-DB44-8DE1-2A9AADCD7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3892-D475-0F4F-B548-DFAF28FCB199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42F8E-3527-0049-B8FE-2C47F6EB8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1EA54-91D8-3F46-B475-34AF48AF0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5570-F228-D041-A37D-50FD1F85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4C1E-9D3E-3B41-B594-7997D7B0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B4ED2-5015-5241-82E4-A8976AD29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A320A-F0F9-E74B-B55B-054C9F73E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3892-D475-0F4F-B548-DFAF28FCB199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D11E4-A630-2E48-A440-60C3F7CFC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AF48E-2472-A743-BDDF-BF8DBE33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5570-F228-D041-A37D-50FD1F85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4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8D62-AD26-2D40-8D58-9C76C017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80C50-A51F-1B49-964C-CCDDF5017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A50D6-5454-E44A-A537-86D519B66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B71B03-7A4A-504B-B80D-25D2D95D5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3892-D475-0F4F-B548-DFAF28FCB199}" type="datetimeFigureOut">
              <a:rPr lang="en-US" smtClean="0"/>
              <a:t>3/17/21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583F5-926E-7440-9FD6-16E8FBB8A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86E71-27BF-9B40-ACAC-3C98DCEE0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5570-F228-D041-A37D-50FD1F85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38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CF8E2-EF85-4248-AF39-F8D59A8A2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634E0-DBBE-B241-B3A8-EFA04C00B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F385A-CFDF-3A46-B296-F1B200FC3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0723-ADEE-9F43-BE7F-F6901DC61F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7DFBEF-F4A8-C34D-9187-BFB409824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6CE87-E51C-4248-A8BC-3847DB0CE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3892-D475-0F4F-B548-DFAF28FCB199}" type="datetimeFigureOut">
              <a:rPr lang="en-US" smtClean="0"/>
              <a:t>3/17/21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DC82EF-54EB-F04D-B07A-A86C471F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F206B0-F084-1B4A-999E-FCF0D30A0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5570-F228-D041-A37D-50FD1F85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85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D4055-7B4D-D942-B1E8-07D0D965D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78B40-7337-3343-8F04-CE0BE00EE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3892-D475-0F4F-B548-DFAF28FCB199}" type="datetimeFigureOut">
              <a:rPr lang="en-US" smtClean="0"/>
              <a:t>3/17/21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C9C366-1D84-774B-9954-E93935F93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55497-317E-5A4D-89E0-EA83A766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5570-F228-D041-A37D-50FD1F85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6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172DE1-8EAF-E246-8C86-97DBCF7D6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3892-D475-0F4F-B548-DFAF28FCB199}" type="datetimeFigureOut">
              <a:rPr lang="en-US" smtClean="0"/>
              <a:t>3/17/21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E3E01-2B58-A74E-876B-561CA7384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1F794-8787-B34E-AEC0-6F4F58E8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5570-F228-D041-A37D-50FD1F85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62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EDAB1-B918-7248-B14F-AD8EC8DE9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B298-AB78-AB48-B6E2-6B9900AB7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5930D-11F7-D04F-8378-FE473D1CC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803D53-2349-5A43-87A4-C79EFF62E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3892-D475-0F4F-B548-DFAF28FCB199}" type="datetimeFigureOut">
              <a:rPr lang="en-US" smtClean="0"/>
              <a:t>3/17/21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2A41C-2430-E949-A5D8-B984E2B40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DAFD2-7126-524C-9C1F-996A9906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5570-F228-D041-A37D-50FD1F85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9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3AC6D-71D0-EF48-ACBD-B6EBB2E76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4484AC-BE93-184E-B58B-1BC28C3CD3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27F49-B7A0-2343-9756-E28E0E4A9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DC05E-1DDD-3D43-A017-85753DCE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3892-D475-0F4F-B548-DFAF28FCB199}" type="datetimeFigureOut">
              <a:rPr lang="en-US" smtClean="0"/>
              <a:t>3/17/21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1F4E4-3DDE-B74C-8CDC-5DD5A37F8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C663F-9BBC-0843-B8EC-C5168AC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55570-F228-D041-A37D-50FD1F85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59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FC39B-790E-B149-A215-F96D605C4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11451-B8C7-014B-B74E-1C0DF590F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9ED04-6898-C447-BB45-F06479B1E0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13892-D475-0F4F-B548-DFAF28FCB199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9F72-66FC-3E46-AD19-C4EFCFF5D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CFECF-74ED-D743-8616-333E341F7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55570-F228-D041-A37D-50FD1F85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roukabdelmagied/NYCDSA_Capstone_NLP_Projec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737E-D7B3-6E4A-9533-FFF3287A68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 Project </a:t>
            </a:r>
            <a:br>
              <a:rPr lang="en-US" dirty="0"/>
            </a:br>
            <a:r>
              <a:rPr lang="en-US" dirty="0"/>
              <a:t>NLP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F0263D-4197-F54A-B4B5-71A8F7CB3F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Farouk Abdel-</a:t>
            </a:r>
            <a:r>
              <a:rPr lang="en-US" b="1" dirty="0" err="1"/>
              <a:t>Magied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48729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302FB-CF39-4A4E-A515-81B18097A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Data - Preprocessing</a:t>
            </a:r>
            <a:r>
              <a:rPr lang="en-US" sz="2000" dirty="0"/>
              <a:t>(4/4)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B01CC2-F447-0A42-813C-0463AE6546BD}"/>
              </a:ext>
            </a:extLst>
          </p:cNvPr>
          <p:cNvGrpSpPr/>
          <p:nvPr/>
        </p:nvGrpSpPr>
        <p:grpSpPr>
          <a:xfrm>
            <a:off x="2175309" y="1850246"/>
            <a:ext cx="8024055" cy="2698092"/>
            <a:chOff x="2175309" y="1850246"/>
            <a:chExt cx="8024055" cy="26980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D91D9B6-721D-8C4D-BFB1-D21A21CD8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6662" y="2309662"/>
              <a:ext cx="2238676" cy="223867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D40D43-70BB-4C47-B270-29D586A15CD7}"/>
                </a:ext>
              </a:extLst>
            </p:cNvPr>
            <p:cNvCxnSpPr>
              <a:endCxn id="5" idx="1"/>
            </p:cNvCxnSpPr>
            <p:nvPr/>
          </p:nvCxnSpPr>
          <p:spPr>
            <a:xfrm>
              <a:off x="2175309" y="3429000"/>
              <a:ext cx="28013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81E400F-4E61-FB46-87A4-B91CC9EDDD83}"/>
                </a:ext>
              </a:extLst>
            </p:cNvPr>
            <p:cNvCxnSpPr/>
            <p:nvPr/>
          </p:nvCxnSpPr>
          <p:spPr>
            <a:xfrm>
              <a:off x="7215338" y="3429000"/>
              <a:ext cx="28013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093BFE-8A11-E242-AC20-799C7BF52883}"/>
                </a:ext>
              </a:extLst>
            </p:cNvPr>
            <p:cNvSpPr txBox="1"/>
            <p:nvPr/>
          </p:nvSpPr>
          <p:spPr>
            <a:xfrm>
              <a:off x="2390166" y="3019173"/>
              <a:ext cx="2371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u="sng" dirty="0"/>
                <a:t>Movie Plots Combined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961838-1AAB-9E4D-9E70-597EEE79D31A}"/>
                </a:ext>
              </a:extLst>
            </p:cNvPr>
            <p:cNvSpPr txBox="1"/>
            <p:nvPr/>
          </p:nvSpPr>
          <p:spPr>
            <a:xfrm>
              <a:off x="7398011" y="2557508"/>
              <a:ext cx="280135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List of </a:t>
              </a:r>
              <a:r>
                <a:rPr lang="en-US" i="1" u="sng" dirty="0"/>
                <a:t>184291 of stemmed words</a:t>
              </a:r>
              <a:r>
                <a:rPr lang="en-US" dirty="0"/>
                <a:t> that are free of Stopwords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FC4DF0-9F6A-A744-9312-BE33D20F80E2}"/>
                </a:ext>
              </a:extLst>
            </p:cNvPr>
            <p:cNvSpPr txBox="1"/>
            <p:nvPr/>
          </p:nvSpPr>
          <p:spPr>
            <a:xfrm>
              <a:off x="2390166" y="3416559"/>
              <a:ext cx="23716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Input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24AFBD-B7BB-4644-9262-93F02716EB27}"/>
                </a:ext>
              </a:extLst>
            </p:cNvPr>
            <p:cNvSpPr txBox="1"/>
            <p:nvPr/>
          </p:nvSpPr>
          <p:spPr>
            <a:xfrm>
              <a:off x="7430195" y="3416559"/>
              <a:ext cx="23716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Output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3A580F-BA40-894D-A4C5-058F8751412B}"/>
                </a:ext>
              </a:extLst>
            </p:cNvPr>
            <p:cNvSpPr txBox="1"/>
            <p:nvPr/>
          </p:nvSpPr>
          <p:spPr>
            <a:xfrm>
              <a:off x="4910180" y="1850246"/>
              <a:ext cx="23716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Blackbox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8DB99F-BA11-0848-9FB9-991407C05162}"/>
                </a:ext>
              </a:extLst>
            </p:cNvPr>
            <p:cNvSpPr txBox="1"/>
            <p:nvPr/>
          </p:nvSpPr>
          <p:spPr>
            <a:xfrm>
              <a:off x="4910180" y="2469221"/>
              <a:ext cx="23716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</a:rPr>
                <a:t>Tokenization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00820F-4A2F-C948-8D9B-0E1BF20088F3}"/>
                </a:ext>
              </a:extLst>
            </p:cNvPr>
            <p:cNvSpPr txBox="1"/>
            <p:nvPr/>
          </p:nvSpPr>
          <p:spPr>
            <a:xfrm>
              <a:off x="4910179" y="3176791"/>
              <a:ext cx="23716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</a:rPr>
                <a:t>Stemming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C8B2E7-8D7F-754C-B96C-ADEBD8165DC2}"/>
                </a:ext>
              </a:extLst>
            </p:cNvPr>
            <p:cNvSpPr txBox="1"/>
            <p:nvPr/>
          </p:nvSpPr>
          <p:spPr>
            <a:xfrm>
              <a:off x="4910178" y="3900383"/>
              <a:ext cx="23716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</a:rPr>
                <a:t>Stopwords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2644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513B-30F3-5A41-A3C2-5EA2E80CF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Preprocessing Output</a:t>
            </a:r>
          </a:p>
        </p:txBody>
      </p:sp>
    </p:spTree>
    <p:extLst>
      <p:ext uri="{BB962C8B-B14F-4D97-AF65-F5344CB8AC3E}">
        <p14:creationId xmlns:p14="http://schemas.microsoft.com/office/powerpoint/2010/main" val="3832110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4180-95FA-8D45-BB12-0FB65D3C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Wordcloud</a:t>
            </a:r>
            <a:r>
              <a:rPr lang="en-US" dirty="0"/>
              <a:t> – Preprocessing Output</a:t>
            </a:r>
            <a:r>
              <a:rPr lang="en-US" sz="2000" dirty="0"/>
              <a:t>(1/2)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AECC2-C761-5448-98E9-50E900FF3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165" y="1909679"/>
            <a:ext cx="6107670" cy="303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54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FC522-5012-E04C-99E1-BA2C05D8E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Most Common Words - Preprocessing Output</a:t>
            </a:r>
            <a:r>
              <a:rPr lang="en-US" sz="2000" dirty="0"/>
              <a:t>(2/2)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E6425-B3FE-C44F-89B4-761274662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021" y="1416416"/>
            <a:ext cx="5435957" cy="517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18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9F755-65B0-3947-90C7-2BDA05098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Modelling/Measuring Text Similarity</a:t>
            </a:r>
          </a:p>
        </p:txBody>
      </p:sp>
    </p:spTree>
    <p:extLst>
      <p:ext uri="{BB962C8B-B14F-4D97-AF65-F5344CB8AC3E}">
        <p14:creationId xmlns:p14="http://schemas.microsoft.com/office/powerpoint/2010/main" val="4058159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972D-4334-844E-8BFD-2C5372B9C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0476"/>
            <a:ext cx="10896601" cy="1325563"/>
          </a:xfrm>
        </p:spPr>
        <p:txBody>
          <a:bodyPr/>
          <a:lstStyle/>
          <a:p>
            <a:r>
              <a:rPr lang="en-US" dirty="0" err="1"/>
              <a:t>CountVectorizor</a:t>
            </a:r>
            <a:r>
              <a:rPr lang="en-US" dirty="0"/>
              <a:t> - Transforming Text to Numerical Data</a:t>
            </a:r>
            <a:r>
              <a:rPr lang="en-US" sz="2000" dirty="0"/>
              <a:t>(1/3)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E75EFD-9C98-E540-806A-C0A1E0A47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943" y="1502803"/>
            <a:ext cx="4528112" cy="2011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4DB6D0-BA57-DC47-89C2-EB1B97D84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577" y="4102111"/>
            <a:ext cx="4596845" cy="1667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4A49C4-4AA0-CC46-B876-7BAD937CBD50}"/>
              </a:ext>
            </a:extLst>
          </p:cNvPr>
          <p:cNvSpPr txBox="1"/>
          <p:nvPr/>
        </p:nvSpPr>
        <p:spPr>
          <a:xfrm>
            <a:off x="5534024" y="3429000"/>
            <a:ext cx="1123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Figure (6)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F72A19-C5F7-7A46-81BF-F0306DFBBA58}"/>
              </a:ext>
            </a:extLst>
          </p:cNvPr>
          <p:cNvSpPr txBox="1"/>
          <p:nvPr/>
        </p:nvSpPr>
        <p:spPr>
          <a:xfrm>
            <a:off x="5724523" y="5765996"/>
            <a:ext cx="1123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Figure (7)</a:t>
            </a:r>
          </a:p>
        </p:txBody>
      </p:sp>
    </p:spTree>
    <p:extLst>
      <p:ext uri="{BB962C8B-B14F-4D97-AF65-F5344CB8AC3E}">
        <p14:creationId xmlns:p14="http://schemas.microsoft.com/office/powerpoint/2010/main" val="2120043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6BA59E-308A-094F-A61D-5C66D2B8A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760" y="1612991"/>
            <a:ext cx="7954909" cy="36320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00CF28-6613-124B-A4D7-9593B0CA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0476"/>
            <a:ext cx="10896601" cy="1325563"/>
          </a:xfrm>
        </p:spPr>
        <p:txBody>
          <a:bodyPr/>
          <a:lstStyle/>
          <a:p>
            <a:r>
              <a:rPr lang="en-US" dirty="0"/>
              <a:t>TF-IDF - Transforming Text to Numerical Data</a:t>
            </a:r>
            <a:r>
              <a:rPr lang="en-US" sz="2000" dirty="0"/>
              <a:t>(2/3)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1DD748-EDD5-4742-92DB-A210E495F1C7}"/>
              </a:ext>
            </a:extLst>
          </p:cNvPr>
          <p:cNvSpPr txBox="1"/>
          <p:nvPr/>
        </p:nvSpPr>
        <p:spPr>
          <a:xfrm>
            <a:off x="5724523" y="5245009"/>
            <a:ext cx="1123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Figure (8)</a:t>
            </a:r>
          </a:p>
        </p:txBody>
      </p:sp>
    </p:spTree>
    <p:extLst>
      <p:ext uri="{BB962C8B-B14F-4D97-AF65-F5344CB8AC3E}">
        <p14:creationId xmlns:p14="http://schemas.microsoft.com/office/powerpoint/2010/main" val="756496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70542-C864-A846-A7AA-02D2B71CE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58" y="1804686"/>
            <a:ext cx="6548021" cy="1325564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/>
              <a:t>Cosine similarity:</a:t>
            </a:r>
          </a:p>
          <a:p>
            <a:pPr lvl="1" algn="just"/>
            <a:r>
              <a:rPr lang="en-US" sz="2000" dirty="0"/>
              <a:t> A metric used to measure how similar the documents are irrespective of their size. 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49C6C-C746-E448-A6B9-21848E399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97176"/>
            <a:ext cx="4199485" cy="31141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1CDB805-A08C-9549-88F8-20E462AB2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0476"/>
            <a:ext cx="10896601" cy="1325563"/>
          </a:xfrm>
        </p:spPr>
        <p:txBody>
          <a:bodyPr/>
          <a:lstStyle/>
          <a:p>
            <a:r>
              <a:rPr lang="en-US" dirty="0"/>
              <a:t>Cosine Similarity - Transforming Text to Numerical Data</a:t>
            </a:r>
            <a:r>
              <a:rPr lang="en-US" sz="2000" dirty="0"/>
              <a:t>(3/3)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BC2B9-806D-8F42-97E4-54EAF5300DE6}"/>
              </a:ext>
            </a:extLst>
          </p:cNvPr>
          <p:cNvSpPr txBox="1"/>
          <p:nvPr/>
        </p:nvSpPr>
        <p:spPr>
          <a:xfrm>
            <a:off x="7633767" y="5911321"/>
            <a:ext cx="1123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Figure (9)</a:t>
            </a:r>
          </a:p>
        </p:txBody>
      </p:sp>
    </p:spTree>
    <p:extLst>
      <p:ext uri="{BB962C8B-B14F-4D97-AF65-F5344CB8AC3E}">
        <p14:creationId xmlns:p14="http://schemas.microsoft.com/office/powerpoint/2010/main" val="2664910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B03AD56-F903-EE4B-86D3-5C747FE7E288}"/>
              </a:ext>
            </a:extLst>
          </p:cNvPr>
          <p:cNvSpPr txBox="1"/>
          <p:nvPr/>
        </p:nvSpPr>
        <p:spPr>
          <a:xfrm>
            <a:off x="1034707" y="2533650"/>
            <a:ext cx="9338018" cy="42476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95AFA-DA68-394F-A305-E540957D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86"/>
            <a:ext cx="10515600" cy="1325563"/>
          </a:xfrm>
        </p:spPr>
        <p:txBody>
          <a:bodyPr/>
          <a:lstStyle/>
          <a:p>
            <a:r>
              <a:rPr lang="en-US" dirty="0"/>
              <a:t>Text Similarity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AF84C-92FC-564B-B422-565D950DA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663" y="1727803"/>
            <a:ext cx="4948191" cy="3125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A10FE6-758A-C94E-93E5-841CAE4E641A}"/>
              </a:ext>
            </a:extLst>
          </p:cNvPr>
          <p:cNvSpPr/>
          <p:nvPr/>
        </p:nvSpPr>
        <p:spPr>
          <a:xfrm>
            <a:off x="5744406" y="1227717"/>
            <a:ext cx="8467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TF-IDF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DFFCCA-C49F-C846-98CA-F84FF9DA3984}"/>
              </a:ext>
            </a:extLst>
          </p:cNvPr>
          <p:cNvSpPr/>
          <p:nvPr/>
        </p:nvSpPr>
        <p:spPr>
          <a:xfrm>
            <a:off x="5034101" y="2457931"/>
            <a:ext cx="21237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Similarity Distance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7027CC-B27C-D145-8DE5-C36B48AB50AC}"/>
              </a:ext>
            </a:extLst>
          </p:cNvPr>
          <p:cNvGrpSpPr/>
          <p:nvPr/>
        </p:nvGrpSpPr>
        <p:grpSpPr>
          <a:xfrm>
            <a:off x="6905187" y="2827785"/>
            <a:ext cx="3397133" cy="3865115"/>
            <a:chOff x="4397433" y="2816196"/>
            <a:chExt cx="3397134" cy="39821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8E17DE-1A78-304F-89F5-B60DC7540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7433" y="2816196"/>
              <a:ext cx="3397134" cy="398211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1F0F24-8D35-A446-A67F-AC9D35AA00EB}"/>
                </a:ext>
              </a:extLst>
            </p:cNvPr>
            <p:cNvSpPr/>
            <p:nvPr/>
          </p:nvSpPr>
          <p:spPr>
            <a:xfrm>
              <a:off x="5885898" y="3690597"/>
              <a:ext cx="603682" cy="3195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ECC228-30B1-5A46-9965-69C19A24B67A}"/>
                </a:ext>
              </a:extLst>
            </p:cNvPr>
            <p:cNvSpPr/>
            <p:nvPr/>
          </p:nvSpPr>
          <p:spPr>
            <a:xfrm>
              <a:off x="5246704" y="3371001"/>
              <a:ext cx="603682" cy="3195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01BC01-2728-8D4F-BE3F-9E081B9492D3}"/>
                </a:ext>
              </a:extLst>
            </p:cNvPr>
            <p:cNvSpPr/>
            <p:nvPr/>
          </p:nvSpPr>
          <p:spPr>
            <a:xfrm>
              <a:off x="4625266" y="3018408"/>
              <a:ext cx="603682" cy="3195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DA860D-5FFA-BB4C-B282-4FFB77C69EFF}"/>
                </a:ext>
              </a:extLst>
            </p:cNvPr>
            <p:cNvSpPr/>
            <p:nvPr/>
          </p:nvSpPr>
          <p:spPr>
            <a:xfrm>
              <a:off x="6517501" y="4046273"/>
              <a:ext cx="603682" cy="3195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93311CD-C53B-DC45-8298-23A74A7EEFEA}"/>
                </a:ext>
              </a:extLst>
            </p:cNvPr>
            <p:cNvSpPr/>
            <p:nvPr/>
          </p:nvSpPr>
          <p:spPr>
            <a:xfrm>
              <a:off x="7148278" y="4393071"/>
              <a:ext cx="603682" cy="3195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87E26B-6C21-584D-AF43-87B38CE1DAE8}"/>
                  </a:ext>
                </a:extLst>
              </p:cNvPr>
              <p:cNvSpPr txBox="1"/>
              <p:nvPr/>
            </p:nvSpPr>
            <p:spPr>
              <a:xfrm>
                <a:off x="1634148" y="4266160"/>
                <a:ext cx="46715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𝑆𝑖𝑚𝑖𝑙𝑎𝑟𝑖𝑡𝑦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𝐶𝑜𝑠𝑖𝑛𝑒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𝑆𝑖𝑚𝑖𝑙𝑎𝑟𝑖𝑡𝑦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87E26B-6C21-584D-AF43-87B38CE1D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148" y="4266160"/>
                <a:ext cx="4671599" cy="276999"/>
              </a:xfrm>
              <a:prstGeom prst="rect">
                <a:avLst/>
              </a:prstGeom>
              <a:blipFill>
                <a:blip r:embed="rId4"/>
                <a:stretch>
                  <a:fillRect l="-1355" t="-9091" r="-135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0B47DF6-E9F1-6147-AD7E-A9F352CD6513}"/>
              </a:ext>
            </a:extLst>
          </p:cNvPr>
          <p:cNvSpPr txBox="1"/>
          <p:nvPr/>
        </p:nvSpPr>
        <p:spPr>
          <a:xfrm>
            <a:off x="3693663" y="1208642"/>
            <a:ext cx="4948191" cy="11249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426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1D17B6-D4F8-DF49-9D16-472844C0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Hierarchical Clustering</a:t>
            </a:r>
            <a:br>
              <a:rPr lang="en-US" b="1" dirty="0"/>
            </a:br>
            <a:r>
              <a:rPr lang="en-US" sz="2800" b="1" dirty="0"/>
              <a:t>Dendrogram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6268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513B-30F3-5A41-A3C2-5EA2E80CF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Motivation and Dataset</a:t>
            </a:r>
          </a:p>
        </p:txBody>
      </p:sp>
    </p:spTree>
    <p:extLst>
      <p:ext uri="{BB962C8B-B14F-4D97-AF65-F5344CB8AC3E}">
        <p14:creationId xmlns:p14="http://schemas.microsoft.com/office/powerpoint/2010/main" val="246261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2E21B-7333-EC4B-88F2-98C9B9927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Text Output Analysis - </a:t>
            </a:r>
            <a:r>
              <a:rPr lang="en-US" sz="3600" dirty="0"/>
              <a:t>Hierarchical Clustering</a:t>
            </a:r>
            <a:r>
              <a:rPr lang="en-US" sz="2000" dirty="0"/>
              <a:t>(1/7)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06541-6A7F-1240-9292-7F279B059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0160"/>
            <a:ext cx="12192000" cy="35438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F7F51F-FF42-7340-B593-9A01AD10A8FC}"/>
              </a:ext>
            </a:extLst>
          </p:cNvPr>
          <p:cNvSpPr/>
          <p:nvPr/>
        </p:nvSpPr>
        <p:spPr>
          <a:xfrm>
            <a:off x="5404881" y="5413968"/>
            <a:ext cx="1382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Dendrogram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92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6694BF-C701-C24D-B920-EDA0437A5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07" y="1344227"/>
            <a:ext cx="1535247" cy="48278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9AD180-E890-7C4B-81AB-CC288373D72E}"/>
              </a:ext>
            </a:extLst>
          </p:cNvPr>
          <p:cNvSpPr txBox="1"/>
          <p:nvPr/>
        </p:nvSpPr>
        <p:spPr>
          <a:xfrm>
            <a:off x="2892519" y="6211931"/>
            <a:ext cx="2094221" cy="37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COMEDY | DRAMA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114AF8-DEDF-AE4C-9713-0698D0A86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314" y="1060747"/>
            <a:ext cx="3219834" cy="5112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A3ED01-BA22-D745-A38D-385F38777448}"/>
              </a:ext>
            </a:extLst>
          </p:cNvPr>
          <p:cNvSpPr txBox="1"/>
          <p:nvPr/>
        </p:nvSpPr>
        <p:spPr>
          <a:xfrm>
            <a:off x="6094314" y="6172091"/>
            <a:ext cx="3362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BIOGRAPHY | HISTORY | DRAMA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3FE828-8BE4-0445-96A7-330A2E0AB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790" y="1770272"/>
            <a:ext cx="1046806" cy="1577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E82C99-B88B-C040-8BCB-35A33D27D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346" y="3814131"/>
            <a:ext cx="1149917" cy="1663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DD8127-F667-0645-85E8-AB92531AD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6122" y="1770272"/>
            <a:ext cx="1041787" cy="15779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F40D23-F524-464D-9844-B8D4065853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9862" y="3870597"/>
            <a:ext cx="1028047" cy="155093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909E405-101B-1B4A-8182-421EB711B395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Text Output Analysis - </a:t>
            </a:r>
            <a:r>
              <a:rPr lang="en-US" sz="3600" dirty="0"/>
              <a:t>Hierarchical Clustering</a:t>
            </a:r>
            <a:r>
              <a:rPr lang="en-US" sz="2000" dirty="0"/>
              <a:t>(2/7) </a:t>
            </a:r>
          </a:p>
        </p:txBody>
      </p:sp>
    </p:spTree>
    <p:extLst>
      <p:ext uri="{BB962C8B-B14F-4D97-AF65-F5344CB8AC3E}">
        <p14:creationId xmlns:p14="http://schemas.microsoft.com/office/powerpoint/2010/main" val="2957376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9AD180-E890-7C4B-81AB-CC288373D72E}"/>
              </a:ext>
            </a:extLst>
          </p:cNvPr>
          <p:cNvSpPr txBox="1"/>
          <p:nvPr/>
        </p:nvSpPr>
        <p:spPr>
          <a:xfrm>
            <a:off x="2479583" y="6116047"/>
            <a:ext cx="262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MYSTERY</a:t>
            </a:r>
            <a:r>
              <a:rPr lang="en-US" b="1" dirty="0"/>
              <a:t> | </a:t>
            </a:r>
            <a:r>
              <a:rPr lang="en-US" b="1" dirty="0">
                <a:latin typeface="arial" panose="020B0604020202020204" pitchFamily="34" charset="0"/>
              </a:rPr>
              <a:t>THRILLER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28294-5F91-C541-AEED-40ACECDDB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972" y="1401535"/>
            <a:ext cx="3814562" cy="4714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547952-0C60-174C-9040-92FD9636B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43" y="1479703"/>
            <a:ext cx="4260017" cy="4636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C3BB45-090B-D944-B723-6E227E1F1DFF}"/>
              </a:ext>
            </a:extLst>
          </p:cNvPr>
          <p:cNvSpPr txBox="1"/>
          <p:nvPr/>
        </p:nvSpPr>
        <p:spPr>
          <a:xfrm>
            <a:off x="7025528" y="6116047"/>
            <a:ext cx="279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CRIME</a:t>
            </a:r>
            <a:r>
              <a:rPr lang="en-US" b="1" dirty="0"/>
              <a:t> | </a:t>
            </a:r>
            <a:r>
              <a:rPr lang="en-US" b="1" dirty="0">
                <a:latin typeface="arial" panose="020B0604020202020204" pitchFamily="34" charset="0"/>
              </a:rPr>
              <a:t>WAR | DRAMA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C0594B-C29D-1940-ACEF-5159979E9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01" y="2896491"/>
            <a:ext cx="1228536" cy="172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4C234B-969B-AE4C-B158-B8808BBD4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3555" y="2937708"/>
            <a:ext cx="1217935" cy="172033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C6A7EA5-3BA5-0343-9D86-84FC3864A591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Text Output Analysis - </a:t>
            </a:r>
            <a:r>
              <a:rPr lang="en-US" sz="3600" dirty="0"/>
              <a:t>Hierarchical Clustering</a:t>
            </a:r>
            <a:r>
              <a:rPr lang="en-US" sz="2000" dirty="0"/>
              <a:t>(3/7) </a:t>
            </a:r>
          </a:p>
        </p:txBody>
      </p:sp>
    </p:spTree>
    <p:extLst>
      <p:ext uri="{BB962C8B-B14F-4D97-AF65-F5344CB8AC3E}">
        <p14:creationId xmlns:p14="http://schemas.microsoft.com/office/powerpoint/2010/main" val="974642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DA30AE-B7B4-D047-8A75-119A523FB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790" y="1190087"/>
            <a:ext cx="3455067" cy="50006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545743-246B-C443-AABD-08F20FB79309}"/>
              </a:ext>
            </a:extLst>
          </p:cNvPr>
          <p:cNvSpPr/>
          <p:nvPr/>
        </p:nvSpPr>
        <p:spPr>
          <a:xfrm>
            <a:off x="2529427" y="6197554"/>
            <a:ext cx="3407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ADVENTURE | WAR | DRAMA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AB88B-6050-FE48-ACA5-C76B8789B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239" y="1032478"/>
            <a:ext cx="3336680" cy="51582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6B2275-2ECE-F143-A661-1741A226D114}"/>
              </a:ext>
            </a:extLst>
          </p:cNvPr>
          <p:cNvSpPr/>
          <p:nvPr/>
        </p:nvSpPr>
        <p:spPr>
          <a:xfrm>
            <a:off x="7279144" y="6190711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ROMANCE | DRAMA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797963-79E1-974F-8243-76A916AC8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2523972"/>
            <a:ext cx="1222375" cy="1810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B63F57-389C-6240-AF95-58A7F91F2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00" y="2574052"/>
            <a:ext cx="1268173" cy="170989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F6EC361-ECF5-D348-AB7A-90CBF024D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Text Output Analysis - </a:t>
            </a:r>
            <a:r>
              <a:rPr lang="en-US" sz="3600" dirty="0"/>
              <a:t>Hierarchical Clustering</a:t>
            </a:r>
            <a:r>
              <a:rPr lang="en-US" sz="2000" dirty="0"/>
              <a:t>(4/7) </a:t>
            </a:r>
          </a:p>
        </p:txBody>
      </p:sp>
    </p:spTree>
    <p:extLst>
      <p:ext uri="{BB962C8B-B14F-4D97-AF65-F5344CB8AC3E}">
        <p14:creationId xmlns:p14="http://schemas.microsoft.com/office/powerpoint/2010/main" val="2236393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6B2275-2ECE-F143-A661-1741A226D114}"/>
              </a:ext>
            </a:extLst>
          </p:cNvPr>
          <p:cNvSpPr/>
          <p:nvPr/>
        </p:nvSpPr>
        <p:spPr>
          <a:xfrm>
            <a:off x="7435130" y="6117365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ROMANCE | DRAMA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07F4D0-D2B2-604E-9949-C3740EB45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374" y="1111272"/>
            <a:ext cx="4447349" cy="49746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4ACA0A-1D5C-E541-AE5D-D3FCB534DD14}"/>
              </a:ext>
            </a:extLst>
          </p:cNvPr>
          <p:cNvSpPr/>
          <p:nvPr/>
        </p:nvSpPr>
        <p:spPr>
          <a:xfrm>
            <a:off x="2227184" y="6117365"/>
            <a:ext cx="3407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CRIME | SCI-FI | ADVENTURE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7743E-6593-BB40-8502-A93EF5E0F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504" y="1286644"/>
            <a:ext cx="3670122" cy="48170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5DC31A-38B9-5543-9242-D6E9B4671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98" y="2481262"/>
            <a:ext cx="1263650" cy="1895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96ED15-725E-4D4E-B0F4-C30D41CEF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2226" y="2539206"/>
            <a:ext cx="1100593" cy="17795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9D9E129-84EE-964C-A7F6-F79B51D4E5F0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Text Output Analysis - </a:t>
            </a:r>
            <a:r>
              <a:rPr lang="en-US" sz="3600" dirty="0"/>
              <a:t>Hierarchical Clustering</a:t>
            </a:r>
            <a:r>
              <a:rPr lang="en-US" sz="2000" dirty="0"/>
              <a:t>(5/7) </a:t>
            </a:r>
          </a:p>
        </p:txBody>
      </p:sp>
    </p:spTree>
    <p:extLst>
      <p:ext uri="{BB962C8B-B14F-4D97-AF65-F5344CB8AC3E}">
        <p14:creationId xmlns:p14="http://schemas.microsoft.com/office/powerpoint/2010/main" val="502529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6B2275-2ECE-F143-A661-1741A226D114}"/>
              </a:ext>
            </a:extLst>
          </p:cNvPr>
          <p:cNvSpPr/>
          <p:nvPr/>
        </p:nvSpPr>
        <p:spPr>
          <a:xfrm>
            <a:off x="7708387" y="3663033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WESTERN | DRAMA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5C524-D7A4-4E45-9B63-A727B6F0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153" y="1135355"/>
            <a:ext cx="3099822" cy="5424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9F1D1C-93B5-D64F-9DBC-F4CB96C6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41" y="2583533"/>
            <a:ext cx="1397000" cy="2159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319E8C3-624D-E940-A7DC-82F80514FF3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Text Output Analysis - </a:t>
            </a:r>
            <a:r>
              <a:rPr lang="en-US" sz="3600" dirty="0"/>
              <a:t>Hierarchical Clustering</a:t>
            </a:r>
            <a:r>
              <a:rPr lang="en-US" sz="2000" dirty="0"/>
              <a:t>(6/7) </a:t>
            </a:r>
          </a:p>
        </p:txBody>
      </p:sp>
    </p:spTree>
    <p:extLst>
      <p:ext uri="{BB962C8B-B14F-4D97-AF65-F5344CB8AC3E}">
        <p14:creationId xmlns:p14="http://schemas.microsoft.com/office/powerpoint/2010/main" val="1775500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325465-49B6-2B47-8914-7AF92D615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825"/>
            <a:ext cx="12201632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FF4E3D-772F-804C-8A8C-0AA5B6D3F222}"/>
              </a:ext>
            </a:extLst>
          </p:cNvPr>
          <p:cNvSpPr txBox="1"/>
          <p:nvPr/>
        </p:nvSpPr>
        <p:spPr>
          <a:xfrm>
            <a:off x="-76199" y="3574449"/>
            <a:ext cx="1447800" cy="28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COMEDY | DRAMA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DF434-E997-7A4E-ADE6-72514FCB419D}"/>
              </a:ext>
            </a:extLst>
          </p:cNvPr>
          <p:cNvSpPr txBox="1"/>
          <p:nvPr/>
        </p:nvSpPr>
        <p:spPr>
          <a:xfrm>
            <a:off x="188485" y="2347525"/>
            <a:ext cx="2366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BIOGRAPHY | HISTORY | DRAMA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A1EF9-5F12-BE44-A3BD-0BE636E2C63A}"/>
              </a:ext>
            </a:extLst>
          </p:cNvPr>
          <p:cNvSpPr txBox="1"/>
          <p:nvPr/>
        </p:nvSpPr>
        <p:spPr>
          <a:xfrm>
            <a:off x="1755316" y="3185725"/>
            <a:ext cx="1598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MYSTERY | THRILLER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49854-1038-1A4D-A871-6788C7C04CC7}"/>
              </a:ext>
            </a:extLst>
          </p:cNvPr>
          <p:cNvSpPr txBox="1"/>
          <p:nvPr/>
        </p:nvSpPr>
        <p:spPr>
          <a:xfrm>
            <a:off x="3306493" y="3755424"/>
            <a:ext cx="1700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CRIME | WAR | DRAMA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6EB2-20B7-714F-B200-44BA2CA521E5}"/>
              </a:ext>
            </a:extLst>
          </p:cNvPr>
          <p:cNvSpPr/>
          <p:nvPr/>
        </p:nvSpPr>
        <p:spPr>
          <a:xfrm>
            <a:off x="4727627" y="3185724"/>
            <a:ext cx="20859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0" dirty="0">
                <a:effectLst/>
              </a:rPr>
              <a:t>ADVENTURE | WAR | DRAMA</a:t>
            </a:r>
            <a:endParaRPr lang="en-US" sz="12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50C491-9B52-F449-86F5-6C306C4DED36}"/>
              </a:ext>
            </a:extLst>
          </p:cNvPr>
          <p:cNvSpPr/>
          <p:nvPr/>
        </p:nvSpPr>
        <p:spPr>
          <a:xfrm>
            <a:off x="6162675" y="2347525"/>
            <a:ext cx="15088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ROMANCE | DRAMA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AFB03C-9EC3-AB4B-BFA1-6EC52243C026}"/>
              </a:ext>
            </a:extLst>
          </p:cNvPr>
          <p:cNvSpPr/>
          <p:nvPr/>
        </p:nvSpPr>
        <p:spPr>
          <a:xfrm>
            <a:off x="7604208" y="3185723"/>
            <a:ext cx="20827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CRIME | SCI-FI | ADVENTURE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4E9C73-4DA9-474A-B99C-0F96A49C72A7}"/>
              </a:ext>
            </a:extLst>
          </p:cNvPr>
          <p:cNvSpPr/>
          <p:nvPr/>
        </p:nvSpPr>
        <p:spPr>
          <a:xfrm>
            <a:off x="9537188" y="3717324"/>
            <a:ext cx="15022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ROMANCE | DRAMA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2C454E-6B98-964E-A4E2-5C7EE22F3337}"/>
              </a:ext>
            </a:extLst>
          </p:cNvPr>
          <p:cNvSpPr/>
          <p:nvPr/>
        </p:nvSpPr>
        <p:spPr>
          <a:xfrm>
            <a:off x="10743925" y="3185723"/>
            <a:ext cx="14577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WESTERN | DRAMA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34181E1-DEDE-704D-9336-3CE2DB892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Text Output Analysis - </a:t>
            </a:r>
            <a:r>
              <a:rPr lang="en-US" sz="3600" dirty="0"/>
              <a:t>Hierarchical Clustering</a:t>
            </a:r>
            <a:r>
              <a:rPr lang="en-US" sz="2000" dirty="0"/>
              <a:t>(7/7) </a:t>
            </a:r>
          </a:p>
        </p:txBody>
      </p:sp>
    </p:spTree>
    <p:extLst>
      <p:ext uri="{BB962C8B-B14F-4D97-AF65-F5344CB8AC3E}">
        <p14:creationId xmlns:p14="http://schemas.microsoft.com/office/powerpoint/2010/main" val="830607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1D17B6-D4F8-DF49-9D16-472844C0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1366266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650DBF-DE2D-B944-9FFA-319C870A1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14" y="1987906"/>
            <a:ext cx="11558235" cy="2882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1D63DF-FBAC-CB4B-B7A5-68DCF4F1987F}"/>
              </a:ext>
            </a:extLst>
          </p:cNvPr>
          <p:cNvSpPr/>
          <p:nvPr/>
        </p:nvSpPr>
        <p:spPr>
          <a:xfrm>
            <a:off x="11420475" y="1987906"/>
            <a:ext cx="523874" cy="269839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0CE500-710C-1C43-BA74-C14479CA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Text Output Analysis – </a:t>
            </a:r>
            <a:r>
              <a:rPr lang="en-US" sz="3600" dirty="0"/>
              <a:t>K-Means Clustering</a:t>
            </a:r>
            <a:r>
              <a:rPr lang="en-US" sz="2000" dirty="0"/>
              <a:t>(1/6) </a:t>
            </a:r>
          </a:p>
        </p:txBody>
      </p:sp>
    </p:spTree>
    <p:extLst>
      <p:ext uri="{BB962C8B-B14F-4D97-AF65-F5344CB8AC3E}">
        <p14:creationId xmlns:p14="http://schemas.microsoft.com/office/powerpoint/2010/main" val="2595720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17283-28D8-9D49-B385-C84F8DABA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3225" y="-7249"/>
            <a:ext cx="1628775" cy="3882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1" dirty="0"/>
              <a:t>Cluster =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B1DACA-7FFB-4E4E-84BD-47BEB0276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571306"/>
            <a:ext cx="4781549" cy="4435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97EDB7-E593-504B-A21B-2DC38FF5AD9B}"/>
              </a:ext>
            </a:extLst>
          </p:cNvPr>
          <p:cNvSpPr txBox="1"/>
          <p:nvPr/>
        </p:nvSpPr>
        <p:spPr>
          <a:xfrm>
            <a:off x="7751335" y="3619925"/>
            <a:ext cx="2888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DRAMA | FANTASY | ROMANCE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3DA5FC-66A3-9948-8943-F4D1DD180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Text Output Analysis – </a:t>
            </a:r>
            <a:r>
              <a:rPr lang="en-US" sz="3600" dirty="0"/>
              <a:t>K-Means Clustering</a:t>
            </a:r>
            <a:r>
              <a:rPr lang="en-US" sz="2000" dirty="0"/>
              <a:t>(2/6) </a:t>
            </a:r>
          </a:p>
        </p:txBody>
      </p:sp>
    </p:spTree>
    <p:extLst>
      <p:ext uri="{BB962C8B-B14F-4D97-AF65-F5344CB8AC3E}">
        <p14:creationId xmlns:p14="http://schemas.microsoft.com/office/powerpoint/2010/main" val="1860782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26BC-4874-7A4B-AA11-624757D2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IMDb “Top 100” – Web scraping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C7ABB-A947-DD4F-9955-D5FDD42A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878" y="1690688"/>
            <a:ext cx="3965122" cy="4733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1C09E3-1344-6844-9F86-B648DA178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840" y="2926505"/>
            <a:ext cx="3756489" cy="3243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DD43-EB01-E744-8BFD-7F7C42D7F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841" y="2268701"/>
            <a:ext cx="3756488" cy="65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07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0A769DB-51CC-7A47-B5C9-C321D52AE783}"/>
              </a:ext>
            </a:extLst>
          </p:cNvPr>
          <p:cNvSpPr txBox="1">
            <a:spLocks/>
          </p:cNvSpPr>
          <p:nvPr/>
        </p:nvSpPr>
        <p:spPr>
          <a:xfrm>
            <a:off x="10563225" y="-7249"/>
            <a:ext cx="1628775" cy="388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/>
              <a:t>Cluster =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5E6EA2-0A20-A647-9AF6-A8391E3D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1" y="1571306"/>
            <a:ext cx="4645520" cy="44357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3FB15F-FB87-B140-A22D-F61F4804AF58}"/>
              </a:ext>
            </a:extLst>
          </p:cNvPr>
          <p:cNvSpPr txBox="1"/>
          <p:nvPr/>
        </p:nvSpPr>
        <p:spPr>
          <a:xfrm>
            <a:off x="7619999" y="3619925"/>
            <a:ext cx="3257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DRAMA | WESTERN |BIOGRAPHY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8C30A98-E8E7-B84C-B624-4CE01F63CB73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Text Output Analysis – </a:t>
            </a:r>
            <a:r>
              <a:rPr lang="en-US" sz="3600" dirty="0"/>
              <a:t>K-Means Clustering</a:t>
            </a:r>
            <a:r>
              <a:rPr lang="en-US" sz="2000" dirty="0"/>
              <a:t>(3/6) </a:t>
            </a:r>
          </a:p>
        </p:txBody>
      </p:sp>
    </p:spTree>
    <p:extLst>
      <p:ext uri="{BB962C8B-B14F-4D97-AF65-F5344CB8AC3E}">
        <p14:creationId xmlns:p14="http://schemas.microsoft.com/office/powerpoint/2010/main" val="1253157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5C24BA8-D1EE-E743-9DCC-A9F1BD988CFE}"/>
              </a:ext>
            </a:extLst>
          </p:cNvPr>
          <p:cNvSpPr txBox="1">
            <a:spLocks/>
          </p:cNvSpPr>
          <p:nvPr/>
        </p:nvSpPr>
        <p:spPr>
          <a:xfrm>
            <a:off x="10563225" y="-7249"/>
            <a:ext cx="1628775" cy="388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/>
              <a:t>Cluster =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DE8F1C-6E81-3B40-9646-0B5A64934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1" y="1571306"/>
            <a:ext cx="4552949" cy="44357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EC156D-9F6A-E24C-A00C-71897F227C8B}"/>
              </a:ext>
            </a:extLst>
          </p:cNvPr>
          <p:cNvSpPr txBox="1"/>
          <p:nvPr/>
        </p:nvSpPr>
        <p:spPr>
          <a:xfrm>
            <a:off x="7619999" y="3619925"/>
            <a:ext cx="3257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DRAMA | WAR |ADVENTURE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E413988-6A50-DC4C-A81E-C13FD6DE7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Text Output Analysis – </a:t>
            </a:r>
            <a:r>
              <a:rPr lang="en-US" sz="3600" dirty="0"/>
              <a:t>K-Means Clustering</a:t>
            </a:r>
            <a:r>
              <a:rPr lang="en-US" sz="2000" dirty="0"/>
              <a:t>(4/6) </a:t>
            </a:r>
          </a:p>
        </p:txBody>
      </p:sp>
    </p:spTree>
    <p:extLst>
      <p:ext uri="{BB962C8B-B14F-4D97-AF65-F5344CB8AC3E}">
        <p14:creationId xmlns:p14="http://schemas.microsoft.com/office/powerpoint/2010/main" val="3656853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631CE51-BAD0-374C-9DD3-A6E5D156662B}"/>
              </a:ext>
            </a:extLst>
          </p:cNvPr>
          <p:cNvSpPr txBox="1">
            <a:spLocks/>
          </p:cNvSpPr>
          <p:nvPr/>
        </p:nvSpPr>
        <p:spPr>
          <a:xfrm>
            <a:off x="10563225" y="-7249"/>
            <a:ext cx="1628775" cy="388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/>
              <a:t>Cluster = 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B119B3-5339-4C45-832B-B21CA0CF7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571306"/>
            <a:ext cx="4667250" cy="44357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C36657-D084-B049-9037-A0E9E73066A4}"/>
              </a:ext>
            </a:extLst>
          </p:cNvPr>
          <p:cNvSpPr txBox="1"/>
          <p:nvPr/>
        </p:nvSpPr>
        <p:spPr>
          <a:xfrm>
            <a:off x="7619999" y="3619925"/>
            <a:ext cx="3257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DRAMA | BIOGRAPHY |ROMANCE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28B0451-CEEE-9D4D-B27F-81514FD69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Text Output Analysis – </a:t>
            </a:r>
            <a:r>
              <a:rPr lang="en-US" sz="3600" dirty="0"/>
              <a:t>K-Means Clustering</a:t>
            </a:r>
            <a:r>
              <a:rPr lang="en-US" sz="2000" dirty="0"/>
              <a:t>(5/6) </a:t>
            </a:r>
          </a:p>
        </p:txBody>
      </p:sp>
    </p:spTree>
    <p:extLst>
      <p:ext uri="{BB962C8B-B14F-4D97-AF65-F5344CB8AC3E}">
        <p14:creationId xmlns:p14="http://schemas.microsoft.com/office/powerpoint/2010/main" val="1617227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631CE51-BAD0-374C-9DD3-A6E5D156662B}"/>
              </a:ext>
            </a:extLst>
          </p:cNvPr>
          <p:cNvSpPr txBox="1">
            <a:spLocks/>
          </p:cNvSpPr>
          <p:nvPr/>
        </p:nvSpPr>
        <p:spPr>
          <a:xfrm>
            <a:off x="10563225" y="-7249"/>
            <a:ext cx="1628775" cy="388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/>
              <a:t>Cluster =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C36657-D084-B049-9037-A0E9E73066A4}"/>
              </a:ext>
            </a:extLst>
          </p:cNvPr>
          <p:cNvSpPr txBox="1"/>
          <p:nvPr/>
        </p:nvSpPr>
        <p:spPr>
          <a:xfrm>
            <a:off x="7619999" y="3619925"/>
            <a:ext cx="3257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DRAMA | ROMANCE |THRILLER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DBD931-A5E9-1B41-AD40-60AA624EF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571306"/>
            <a:ext cx="4743450" cy="443579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60391E7-6F69-AF49-A4D2-A818B12CD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Text Output Analysis – </a:t>
            </a:r>
            <a:r>
              <a:rPr lang="en-US" sz="3600"/>
              <a:t>K-Means Clustering</a:t>
            </a:r>
            <a:r>
              <a:rPr lang="en-US" sz="2000"/>
              <a:t>(</a:t>
            </a:r>
            <a:r>
              <a:rPr lang="en-US" sz="2000" dirty="0"/>
              <a:t>6/6) </a:t>
            </a:r>
          </a:p>
        </p:txBody>
      </p:sp>
    </p:spTree>
    <p:extLst>
      <p:ext uri="{BB962C8B-B14F-4D97-AF65-F5344CB8AC3E}">
        <p14:creationId xmlns:p14="http://schemas.microsoft.com/office/powerpoint/2010/main" val="143001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8AD86-2761-6744-BB47-D96008EBD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F8368-4D9C-EC4E-B318-0C06257B9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798677"/>
            <a:ext cx="8553450" cy="415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20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CF7A-7FCA-8F45-8C74-C381BA486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Extracted Topics – LDA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29280-0F3B-794E-806C-43BEE1B53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LDA Coherence Analysis: </a:t>
            </a:r>
          </a:p>
          <a:p>
            <a:pPr lvl="1"/>
            <a:r>
              <a:rPr lang="en-US" b="1" i="1" u="sng" dirty="0"/>
              <a:t>3 topics </a:t>
            </a:r>
            <a:r>
              <a:rPr lang="en-US" dirty="0"/>
              <a:t>is the ultimate value to represent the range of topics to be extracted from the documents.</a:t>
            </a:r>
          </a:p>
          <a:p>
            <a:r>
              <a:rPr lang="en-US" dirty="0"/>
              <a:t>Extracted Topics: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2EA7A-2553-6047-A3D5-BED61AB3B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61" y="4001294"/>
            <a:ext cx="6810277" cy="15504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6152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CBB27-1B31-274C-B507-E10755DC8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0 – LDA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32F6-92D6-F549-81A9-FA8F52EFA664}"/>
              </a:ext>
            </a:extLst>
          </p:cNvPr>
          <p:cNvSpPr txBox="1"/>
          <p:nvPr/>
        </p:nvSpPr>
        <p:spPr>
          <a:xfrm>
            <a:off x="5486400" y="3244334"/>
            <a:ext cx="1219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Topic 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9B61C4-E313-B640-A280-448C5AFEF18D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841750" y="3429000"/>
            <a:ext cx="164465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553E61-985E-3C40-947B-0BD8669983B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2260600"/>
            <a:ext cx="0" cy="98373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D3D6A5-743D-504D-87B2-B7E6E55588A7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6705600" y="3429000"/>
            <a:ext cx="16891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781BB6-BBDE-1446-B5F7-402457427002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6096000" y="3613666"/>
            <a:ext cx="0" cy="104036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3F3433C-3CAD-0146-800B-B7ECF776FBD0}"/>
              </a:ext>
            </a:extLst>
          </p:cNvPr>
          <p:cNvSpPr txBox="1"/>
          <p:nvPr/>
        </p:nvSpPr>
        <p:spPr>
          <a:xfrm>
            <a:off x="3175001" y="3244334"/>
            <a:ext cx="666749" cy="319026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Family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BF52C8-409B-4F46-9AD4-B7DF1F278B37}"/>
              </a:ext>
            </a:extLst>
          </p:cNvPr>
          <p:cNvSpPr txBox="1"/>
          <p:nvPr/>
        </p:nvSpPr>
        <p:spPr>
          <a:xfrm>
            <a:off x="5762625" y="4597400"/>
            <a:ext cx="666749" cy="319026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Father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92923B3-0DC4-CE40-975E-33627F4D1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923" y="5005592"/>
            <a:ext cx="6810277" cy="15504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5AA1AC-C815-FC44-96B5-2D2C56F5326B}"/>
              </a:ext>
            </a:extLst>
          </p:cNvPr>
          <p:cNvSpPr txBox="1"/>
          <p:nvPr/>
        </p:nvSpPr>
        <p:spPr>
          <a:xfrm>
            <a:off x="8350250" y="3244334"/>
            <a:ext cx="666749" cy="319026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741810-E64D-BF42-93A9-D725540562D9}"/>
              </a:ext>
            </a:extLst>
          </p:cNvPr>
          <p:cNvSpPr txBox="1"/>
          <p:nvPr/>
        </p:nvSpPr>
        <p:spPr>
          <a:xfrm>
            <a:off x="5722936" y="1952823"/>
            <a:ext cx="746126" cy="30777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Brother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4DD09F-8A71-9748-857D-A2483099A23E}"/>
              </a:ext>
            </a:extLst>
          </p:cNvPr>
          <p:cNvCxnSpPr/>
          <p:nvPr/>
        </p:nvCxnSpPr>
        <p:spPr>
          <a:xfrm flipH="1" flipV="1">
            <a:off x="4864100" y="2758817"/>
            <a:ext cx="622300" cy="49186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550D54D-1D5D-8844-9F39-385761997032}"/>
              </a:ext>
            </a:extLst>
          </p:cNvPr>
          <p:cNvSpPr txBox="1"/>
          <p:nvPr/>
        </p:nvSpPr>
        <p:spPr>
          <a:xfrm>
            <a:off x="4449764" y="2526359"/>
            <a:ext cx="746126" cy="30777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E9F827-F7B4-8C4C-ADAF-24338DB204B9}"/>
              </a:ext>
            </a:extLst>
          </p:cNvPr>
          <p:cNvCxnSpPr/>
          <p:nvPr/>
        </p:nvCxnSpPr>
        <p:spPr>
          <a:xfrm flipH="1" flipV="1">
            <a:off x="6705600" y="3613666"/>
            <a:ext cx="622300" cy="49186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FF05E41-333C-7D42-99C9-853A9135846F}"/>
              </a:ext>
            </a:extLst>
          </p:cNvPr>
          <p:cNvSpPr txBox="1"/>
          <p:nvPr/>
        </p:nvSpPr>
        <p:spPr>
          <a:xfrm>
            <a:off x="7016749" y="4032406"/>
            <a:ext cx="838199" cy="30777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Children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D20D73-115A-E743-8D29-B3239CDAAC49}"/>
              </a:ext>
            </a:extLst>
          </p:cNvPr>
          <p:cNvCxnSpPr>
            <a:cxnSpLocks/>
          </p:cNvCxnSpPr>
          <p:nvPr/>
        </p:nvCxnSpPr>
        <p:spPr>
          <a:xfrm flipH="1">
            <a:off x="4843463" y="3613668"/>
            <a:ext cx="642938" cy="45423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3B9F0A9-556E-0742-8D05-AC25A9CDC101}"/>
              </a:ext>
            </a:extLst>
          </p:cNvPr>
          <p:cNvSpPr txBox="1"/>
          <p:nvPr/>
        </p:nvSpPr>
        <p:spPr>
          <a:xfrm>
            <a:off x="4314826" y="3965226"/>
            <a:ext cx="746126" cy="30777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Day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761EA93-DDD1-3345-8647-1957B36FB3F3}"/>
              </a:ext>
            </a:extLst>
          </p:cNvPr>
          <p:cNvCxnSpPr>
            <a:cxnSpLocks/>
          </p:cNvCxnSpPr>
          <p:nvPr/>
        </p:nvCxnSpPr>
        <p:spPr>
          <a:xfrm flipH="1">
            <a:off x="6701631" y="2794996"/>
            <a:ext cx="642938" cy="45423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98A9CB-808A-034D-93AC-82BA5E6216EB}"/>
              </a:ext>
            </a:extLst>
          </p:cNvPr>
          <p:cNvSpPr txBox="1"/>
          <p:nvPr/>
        </p:nvSpPr>
        <p:spPr>
          <a:xfrm>
            <a:off x="6971506" y="2534691"/>
            <a:ext cx="746126" cy="30777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Years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4DFBFB-B5F8-BA4C-A630-2FC150E7E0DC}"/>
              </a:ext>
            </a:extLst>
          </p:cNvPr>
          <p:cNvSpPr/>
          <p:nvPr/>
        </p:nvSpPr>
        <p:spPr>
          <a:xfrm>
            <a:off x="3117850" y="5289550"/>
            <a:ext cx="5994400" cy="3302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15E3B2-9599-1548-AE24-27A3D538F3F7}"/>
              </a:ext>
            </a:extLst>
          </p:cNvPr>
          <p:cNvSpPr txBox="1"/>
          <p:nvPr/>
        </p:nvSpPr>
        <p:spPr>
          <a:xfrm>
            <a:off x="838200" y="2846427"/>
            <a:ext cx="19968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Extracted Themes:</a:t>
            </a:r>
          </a:p>
          <a:p>
            <a:pPr algn="ctr"/>
            <a:r>
              <a:rPr lang="en-US" sz="1400" i="1" u="sng" dirty="0"/>
              <a:t>Family + Romance</a:t>
            </a:r>
          </a:p>
        </p:txBody>
      </p:sp>
    </p:spTree>
    <p:extLst>
      <p:ext uri="{BB962C8B-B14F-4D97-AF65-F5344CB8AC3E}">
        <p14:creationId xmlns:p14="http://schemas.microsoft.com/office/powerpoint/2010/main" val="1538355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CBB27-1B31-274C-B507-E10755DC8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1 – LDA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32F6-92D6-F549-81A9-FA8F52EFA664}"/>
              </a:ext>
            </a:extLst>
          </p:cNvPr>
          <p:cNvSpPr txBox="1"/>
          <p:nvPr/>
        </p:nvSpPr>
        <p:spPr>
          <a:xfrm>
            <a:off x="5486400" y="3244334"/>
            <a:ext cx="1219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Topic 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9B61C4-E313-B640-A280-448C5AFEF18D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841750" y="3429000"/>
            <a:ext cx="164465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553E61-985E-3C40-947B-0BD8669983B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2260600"/>
            <a:ext cx="0" cy="98373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D3D6A5-743D-504D-87B2-B7E6E55588A7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6705600" y="3429000"/>
            <a:ext cx="16891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781BB6-BBDE-1446-B5F7-402457427002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6096000" y="3613666"/>
            <a:ext cx="0" cy="104036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3F3433C-3CAD-0146-800B-B7ECF776FBD0}"/>
              </a:ext>
            </a:extLst>
          </p:cNvPr>
          <p:cNvSpPr txBox="1"/>
          <p:nvPr/>
        </p:nvSpPr>
        <p:spPr>
          <a:xfrm>
            <a:off x="3175001" y="3244334"/>
            <a:ext cx="666749" cy="319026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Police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BF52C8-409B-4F46-9AD4-B7DF1F278B37}"/>
              </a:ext>
            </a:extLst>
          </p:cNvPr>
          <p:cNvSpPr txBox="1"/>
          <p:nvPr/>
        </p:nvSpPr>
        <p:spPr>
          <a:xfrm>
            <a:off x="5762625" y="4597400"/>
            <a:ext cx="666749" cy="319026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House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92923B3-0DC4-CE40-975E-33627F4D1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923" y="5005592"/>
            <a:ext cx="6810277" cy="15504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5AA1AC-C815-FC44-96B5-2D2C56F5326B}"/>
              </a:ext>
            </a:extLst>
          </p:cNvPr>
          <p:cNvSpPr txBox="1"/>
          <p:nvPr/>
        </p:nvSpPr>
        <p:spPr>
          <a:xfrm>
            <a:off x="8350250" y="3244334"/>
            <a:ext cx="666749" cy="319026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741810-E64D-BF42-93A9-D725540562D9}"/>
              </a:ext>
            </a:extLst>
          </p:cNvPr>
          <p:cNvSpPr txBox="1"/>
          <p:nvPr/>
        </p:nvSpPr>
        <p:spPr>
          <a:xfrm>
            <a:off x="5722936" y="1952823"/>
            <a:ext cx="746126" cy="30777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Tries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4DD09F-8A71-9748-857D-A2483099A23E}"/>
              </a:ext>
            </a:extLst>
          </p:cNvPr>
          <p:cNvCxnSpPr/>
          <p:nvPr/>
        </p:nvCxnSpPr>
        <p:spPr>
          <a:xfrm flipH="1" flipV="1">
            <a:off x="4864100" y="2758817"/>
            <a:ext cx="622300" cy="49186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550D54D-1D5D-8844-9F39-385761997032}"/>
              </a:ext>
            </a:extLst>
          </p:cNvPr>
          <p:cNvSpPr txBox="1"/>
          <p:nvPr/>
        </p:nvSpPr>
        <p:spPr>
          <a:xfrm>
            <a:off x="4449764" y="2526359"/>
            <a:ext cx="746126" cy="30777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Goes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E9F827-F7B4-8C4C-ADAF-24338DB204B9}"/>
              </a:ext>
            </a:extLst>
          </p:cNvPr>
          <p:cNvCxnSpPr/>
          <p:nvPr/>
        </p:nvCxnSpPr>
        <p:spPr>
          <a:xfrm flipH="1" flipV="1">
            <a:off x="6705600" y="3613666"/>
            <a:ext cx="622300" cy="49186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FF05E41-333C-7D42-99C9-853A9135846F}"/>
              </a:ext>
            </a:extLst>
          </p:cNvPr>
          <p:cNvSpPr txBox="1"/>
          <p:nvPr/>
        </p:nvSpPr>
        <p:spPr>
          <a:xfrm>
            <a:off x="7016749" y="4032406"/>
            <a:ext cx="1009650" cy="30777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Apartment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D20D73-115A-E743-8D29-B3239CDAAC49}"/>
              </a:ext>
            </a:extLst>
          </p:cNvPr>
          <p:cNvCxnSpPr>
            <a:cxnSpLocks/>
          </p:cNvCxnSpPr>
          <p:nvPr/>
        </p:nvCxnSpPr>
        <p:spPr>
          <a:xfrm flipH="1">
            <a:off x="4843463" y="3613668"/>
            <a:ext cx="642938" cy="45423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3B9F0A9-556E-0742-8D05-AC25A9CDC101}"/>
              </a:ext>
            </a:extLst>
          </p:cNvPr>
          <p:cNvSpPr txBox="1"/>
          <p:nvPr/>
        </p:nvSpPr>
        <p:spPr>
          <a:xfrm>
            <a:off x="4314826" y="3965226"/>
            <a:ext cx="746126" cy="30777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Car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761EA93-DDD1-3345-8647-1957B36FB3F3}"/>
              </a:ext>
            </a:extLst>
          </p:cNvPr>
          <p:cNvCxnSpPr>
            <a:cxnSpLocks/>
          </p:cNvCxnSpPr>
          <p:nvPr/>
        </p:nvCxnSpPr>
        <p:spPr>
          <a:xfrm flipH="1">
            <a:off x="6701631" y="2794996"/>
            <a:ext cx="642938" cy="45423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98A9CB-808A-034D-93AC-82BA5E6216EB}"/>
              </a:ext>
            </a:extLst>
          </p:cNvPr>
          <p:cNvSpPr txBox="1"/>
          <p:nvPr/>
        </p:nvSpPr>
        <p:spPr>
          <a:xfrm>
            <a:off x="6971505" y="2534691"/>
            <a:ext cx="794533" cy="30777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Woman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1AB161-28A5-AF47-9863-558CC7B44720}"/>
              </a:ext>
            </a:extLst>
          </p:cNvPr>
          <p:cNvSpPr/>
          <p:nvPr/>
        </p:nvSpPr>
        <p:spPr>
          <a:xfrm>
            <a:off x="3117850" y="5715760"/>
            <a:ext cx="6153150" cy="3302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FC8936-C67F-EF40-9379-D08E7A5CB615}"/>
              </a:ext>
            </a:extLst>
          </p:cNvPr>
          <p:cNvSpPr txBox="1"/>
          <p:nvPr/>
        </p:nvSpPr>
        <p:spPr>
          <a:xfrm>
            <a:off x="742156" y="3004750"/>
            <a:ext cx="2128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Extracted Themes:</a:t>
            </a:r>
          </a:p>
          <a:p>
            <a:pPr algn="ctr"/>
            <a:r>
              <a:rPr lang="en-US" sz="1400" i="1" u="sng" dirty="0"/>
              <a:t>Mystery + Thriller</a:t>
            </a:r>
          </a:p>
        </p:txBody>
      </p:sp>
    </p:spTree>
    <p:extLst>
      <p:ext uri="{BB962C8B-B14F-4D97-AF65-F5344CB8AC3E}">
        <p14:creationId xmlns:p14="http://schemas.microsoft.com/office/powerpoint/2010/main" val="1077123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CBB27-1B31-274C-B507-E10755DC8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2 – LDA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32F6-92D6-F549-81A9-FA8F52EFA664}"/>
              </a:ext>
            </a:extLst>
          </p:cNvPr>
          <p:cNvSpPr txBox="1"/>
          <p:nvPr/>
        </p:nvSpPr>
        <p:spPr>
          <a:xfrm>
            <a:off x="5486400" y="3244334"/>
            <a:ext cx="1219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Topic 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9B61C4-E313-B640-A280-448C5AFEF18D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841750" y="3429000"/>
            <a:ext cx="164465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553E61-985E-3C40-947B-0BD8669983B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096000" y="2260600"/>
            <a:ext cx="0" cy="98373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D3D6A5-743D-504D-87B2-B7E6E55588A7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6705600" y="3429000"/>
            <a:ext cx="16891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781BB6-BBDE-1446-B5F7-402457427002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6096000" y="3613666"/>
            <a:ext cx="0" cy="104036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3F3433C-3CAD-0146-800B-B7ECF776FBD0}"/>
              </a:ext>
            </a:extLst>
          </p:cNvPr>
          <p:cNvSpPr txBox="1"/>
          <p:nvPr/>
        </p:nvSpPr>
        <p:spPr>
          <a:xfrm>
            <a:off x="3175001" y="3244334"/>
            <a:ext cx="666749" cy="319026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BF52C8-409B-4F46-9AD4-B7DF1F278B37}"/>
              </a:ext>
            </a:extLst>
          </p:cNvPr>
          <p:cNvSpPr txBox="1"/>
          <p:nvPr/>
        </p:nvSpPr>
        <p:spPr>
          <a:xfrm>
            <a:off x="5762625" y="4597400"/>
            <a:ext cx="666749" cy="319026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Army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92923B3-0DC4-CE40-975E-33627F4D1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923" y="5005592"/>
            <a:ext cx="6810277" cy="15504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5AA1AC-C815-FC44-96B5-2D2C56F5326B}"/>
              </a:ext>
            </a:extLst>
          </p:cNvPr>
          <p:cNvSpPr txBox="1"/>
          <p:nvPr/>
        </p:nvSpPr>
        <p:spPr>
          <a:xfrm>
            <a:off x="8350250" y="3244334"/>
            <a:ext cx="755650" cy="30777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Captain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741810-E64D-BF42-93A9-D725540562D9}"/>
              </a:ext>
            </a:extLst>
          </p:cNvPr>
          <p:cNvSpPr txBox="1"/>
          <p:nvPr/>
        </p:nvSpPr>
        <p:spPr>
          <a:xfrm>
            <a:off x="5722936" y="1952823"/>
            <a:ext cx="746126" cy="30777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Attack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4DD09F-8A71-9748-857D-A2483099A23E}"/>
              </a:ext>
            </a:extLst>
          </p:cNvPr>
          <p:cNvCxnSpPr/>
          <p:nvPr/>
        </p:nvCxnSpPr>
        <p:spPr>
          <a:xfrm flipH="1" flipV="1">
            <a:off x="4864100" y="2758817"/>
            <a:ext cx="622300" cy="49186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550D54D-1D5D-8844-9F39-385761997032}"/>
              </a:ext>
            </a:extLst>
          </p:cNvPr>
          <p:cNvSpPr txBox="1"/>
          <p:nvPr/>
        </p:nvSpPr>
        <p:spPr>
          <a:xfrm>
            <a:off x="4449764" y="2526359"/>
            <a:ext cx="746126" cy="30777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Battle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E9F827-F7B4-8C4C-ADAF-24338DB204B9}"/>
              </a:ext>
            </a:extLst>
          </p:cNvPr>
          <p:cNvCxnSpPr/>
          <p:nvPr/>
        </p:nvCxnSpPr>
        <p:spPr>
          <a:xfrm flipH="1" flipV="1">
            <a:off x="6705600" y="3613666"/>
            <a:ext cx="622300" cy="49186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FF05E41-333C-7D42-99C9-853A9135846F}"/>
              </a:ext>
            </a:extLst>
          </p:cNvPr>
          <p:cNvSpPr txBox="1"/>
          <p:nvPr/>
        </p:nvSpPr>
        <p:spPr>
          <a:xfrm>
            <a:off x="7016749" y="4032406"/>
            <a:ext cx="1009650" cy="30777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Killed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9D20D73-115A-E743-8D29-B3239CDAAC49}"/>
              </a:ext>
            </a:extLst>
          </p:cNvPr>
          <p:cNvCxnSpPr>
            <a:cxnSpLocks/>
          </p:cNvCxnSpPr>
          <p:nvPr/>
        </p:nvCxnSpPr>
        <p:spPr>
          <a:xfrm flipH="1">
            <a:off x="4843463" y="3613668"/>
            <a:ext cx="642938" cy="45423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3B9F0A9-556E-0742-8D05-AC25A9CDC101}"/>
              </a:ext>
            </a:extLst>
          </p:cNvPr>
          <p:cNvSpPr txBox="1"/>
          <p:nvPr/>
        </p:nvSpPr>
        <p:spPr>
          <a:xfrm>
            <a:off x="4314826" y="3965226"/>
            <a:ext cx="746126" cy="30777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761EA93-DDD1-3345-8647-1957B36FB3F3}"/>
              </a:ext>
            </a:extLst>
          </p:cNvPr>
          <p:cNvCxnSpPr>
            <a:cxnSpLocks/>
          </p:cNvCxnSpPr>
          <p:nvPr/>
        </p:nvCxnSpPr>
        <p:spPr>
          <a:xfrm flipH="1">
            <a:off x="6701631" y="2794996"/>
            <a:ext cx="642938" cy="45423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98A9CB-808A-034D-93AC-82BA5E6216EB}"/>
              </a:ext>
            </a:extLst>
          </p:cNvPr>
          <p:cNvSpPr txBox="1"/>
          <p:nvPr/>
        </p:nvSpPr>
        <p:spPr>
          <a:xfrm>
            <a:off x="6971505" y="2534691"/>
            <a:ext cx="794533" cy="30777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Soldiers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B9496E-2872-8048-8894-7517076C705F}"/>
              </a:ext>
            </a:extLst>
          </p:cNvPr>
          <p:cNvSpPr/>
          <p:nvPr/>
        </p:nvSpPr>
        <p:spPr>
          <a:xfrm>
            <a:off x="3117850" y="6164818"/>
            <a:ext cx="6699250" cy="3302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7BD9D6-0D9F-0D46-A8DB-49AC82D42807}"/>
              </a:ext>
            </a:extLst>
          </p:cNvPr>
          <p:cNvSpPr txBox="1"/>
          <p:nvPr/>
        </p:nvSpPr>
        <p:spPr>
          <a:xfrm>
            <a:off x="742156" y="3004750"/>
            <a:ext cx="2128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Extracted Themes:</a:t>
            </a:r>
          </a:p>
          <a:p>
            <a:pPr algn="ctr"/>
            <a:r>
              <a:rPr lang="en-US" sz="1400" i="1" u="sng" dirty="0"/>
              <a:t>War + Crime</a:t>
            </a:r>
          </a:p>
        </p:txBody>
      </p:sp>
    </p:spTree>
    <p:extLst>
      <p:ext uri="{BB962C8B-B14F-4D97-AF65-F5344CB8AC3E}">
        <p14:creationId xmlns:p14="http://schemas.microsoft.com/office/powerpoint/2010/main" val="3601104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433F-E6CC-7541-AB4A-078A97B67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BF86B-A889-A248-8CED-283D283D1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4321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World Life Scenario:</a:t>
            </a:r>
          </a:p>
          <a:p>
            <a:pPr lvl="1"/>
            <a:r>
              <a:rPr lang="en-US" dirty="0"/>
              <a:t>Don’t know that the supplied data belongs to movie plots</a:t>
            </a:r>
          </a:p>
          <a:p>
            <a:r>
              <a:rPr lang="en-US" dirty="0"/>
              <a:t>Final NLP output:</a:t>
            </a:r>
          </a:p>
          <a:p>
            <a:pPr lvl="1"/>
            <a:r>
              <a:rPr lang="en-US" dirty="0"/>
              <a:t>Extracted themes: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Family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Romance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Mystery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War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Crime</a:t>
            </a:r>
          </a:p>
          <a:p>
            <a:pPr marL="1371600" lvl="2" indent="-457200">
              <a:buFont typeface="+mj-lt"/>
              <a:buAutoNum type="arabicPeriod"/>
            </a:pPr>
            <a:endParaRPr lang="en-US" dirty="0"/>
          </a:p>
          <a:p>
            <a:pPr marL="1371600" lvl="2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66C683-1D00-FD46-B80D-F20753F8B28A}"/>
              </a:ext>
            </a:extLst>
          </p:cNvPr>
          <p:cNvSpPr txBox="1">
            <a:spLocks/>
          </p:cNvSpPr>
          <p:nvPr/>
        </p:nvSpPr>
        <p:spPr>
          <a:xfrm>
            <a:off x="909918" y="4390465"/>
            <a:ext cx="10515600" cy="2223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endParaRPr lang="en-US" dirty="0"/>
          </a:p>
          <a:p>
            <a:pPr marL="1371600" lvl="2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035E1-350E-D545-B689-7F86E092749A}"/>
              </a:ext>
            </a:extLst>
          </p:cNvPr>
          <p:cNvSpPr txBox="1"/>
          <p:nvPr/>
        </p:nvSpPr>
        <p:spPr>
          <a:xfrm>
            <a:off x="1432112" y="5015753"/>
            <a:ext cx="935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u="sng" dirty="0"/>
              <a:t>These look like movie Genres</a:t>
            </a:r>
          </a:p>
        </p:txBody>
      </p:sp>
    </p:spTree>
    <p:extLst>
      <p:ext uri="{BB962C8B-B14F-4D97-AF65-F5344CB8AC3E}">
        <p14:creationId xmlns:p14="http://schemas.microsoft.com/office/powerpoint/2010/main" val="859696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C2EC-DBA5-E146-BFF4-4948B86B1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2346"/>
          </a:xfrm>
        </p:spPr>
        <p:txBody>
          <a:bodyPr/>
          <a:lstStyle/>
          <a:p>
            <a:r>
              <a:rPr lang="en-US" dirty="0"/>
              <a:t>IMDb Plot + Wiki Plot</a:t>
            </a:r>
            <a:r>
              <a:rPr lang="en-US" sz="2000" dirty="0"/>
              <a:t>(not scraped)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FF5E2-F965-9049-84FA-3078423ED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272" y="1881506"/>
            <a:ext cx="8751451" cy="29470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C8819B-F4EA-3D40-BE4D-8A53A77EC655}"/>
              </a:ext>
            </a:extLst>
          </p:cNvPr>
          <p:cNvSpPr txBox="1"/>
          <p:nvPr/>
        </p:nvSpPr>
        <p:spPr>
          <a:xfrm>
            <a:off x="1998007" y="4976494"/>
            <a:ext cx="8195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u="sng" dirty="0"/>
              <a:t>Motivation:</a:t>
            </a:r>
            <a:r>
              <a:rPr lang="en-US" sz="1600" b="1" i="1" dirty="0"/>
              <a:t> </a:t>
            </a:r>
            <a:r>
              <a:rPr lang="en-US" sz="1400" b="1" i="1" dirty="0"/>
              <a:t>Apply NLP concepts to convey and draw information from the scraped/collected plot data .</a:t>
            </a:r>
            <a:endParaRPr lang="en-US" b="1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46965C-D90C-CE40-9B05-380C6557C9D0}"/>
              </a:ext>
            </a:extLst>
          </p:cNvPr>
          <p:cNvSpPr/>
          <p:nvPr/>
        </p:nvSpPr>
        <p:spPr>
          <a:xfrm>
            <a:off x="5594996" y="1426438"/>
            <a:ext cx="10020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690044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3A16E-2BD3-724F-85D8-9692955B5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 and GitHub link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B5519-DF19-DA46-96BD-32C3F4AEB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  <a:p>
            <a:r>
              <a:rPr lang="en-US" dirty="0"/>
              <a:t>GitHub repository link:</a:t>
            </a:r>
          </a:p>
          <a:p>
            <a:r>
              <a:rPr lang="en-US" dirty="0">
                <a:hlinkClick r:id="rId2"/>
              </a:rPr>
              <a:t>https://github.com/faroukabdelmagied/NYCDSA_Capstone_NLP_Project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842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513B-30F3-5A41-A3C2-5EA2E80CF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655758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63B70-DCB4-4B43-AFE9-BF854244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 – Preprocessing</a:t>
            </a:r>
            <a:r>
              <a:rPr lang="en-US" sz="2000" dirty="0"/>
              <a:t>(1/4)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90AFC-9E59-1B4A-9FE7-260A25B66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621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b="1" i="1" dirty="0"/>
              <a:t>What is Tokenization?</a:t>
            </a:r>
          </a:p>
          <a:p>
            <a:pPr lvl="1"/>
            <a:r>
              <a:rPr lang="en-US" sz="2000" dirty="0"/>
              <a:t>Tokenization is simply a form of data preprocessing that is applied on the text dataset before applying any machine/deep learning algorithm.</a:t>
            </a:r>
          </a:p>
          <a:p>
            <a:r>
              <a:rPr lang="en-US" sz="2400" b="1" i="1" dirty="0"/>
              <a:t>Steps: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Split the text document into sentences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Split each sentence into words or punctuation</a:t>
            </a:r>
          </a:p>
          <a:p>
            <a:r>
              <a:rPr lang="en-US" sz="2400" b="1" i="1" dirty="0"/>
              <a:t>Why is this important?</a:t>
            </a:r>
          </a:p>
          <a:p>
            <a:pPr lvl="1"/>
            <a:r>
              <a:rPr lang="en-US" sz="2000" dirty="0"/>
              <a:t>This process is important to allow the future transformation of strings into numerical data to be used in a model.</a:t>
            </a:r>
          </a:p>
        </p:txBody>
      </p:sp>
    </p:spTree>
    <p:extLst>
      <p:ext uri="{BB962C8B-B14F-4D97-AF65-F5344CB8AC3E}">
        <p14:creationId xmlns:p14="http://schemas.microsoft.com/office/powerpoint/2010/main" val="419447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BADE03-12DE-BB4A-B5AE-46DEF58A1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420" y="2678254"/>
            <a:ext cx="4983713" cy="30816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3C58AF-B493-8C42-8D6D-9AA3BD92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48" y="489301"/>
            <a:ext cx="6141686" cy="37297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7BBD7F0-8666-644C-9546-58F71D0E2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538" y="435292"/>
            <a:ext cx="3419475" cy="1325563"/>
          </a:xfrm>
        </p:spPr>
        <p:txBody>
          <a:bodyPr/>
          <a:lstStyle/>
          <a:p>
            <a:r>
              <a:rPr lang="en-US" b="1" dirty="0"/>
              <a:t>Tokenization – 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64E367-5983-4445-9701-793D092736F2}"/>
              </a:ext>
            </a:extLst>
          </p:cNvPr>
          <p:cNvSpPr txBox="1"/>
          <p:nvPr/>
        </p:nvSpPr>
        <p:spPr>
          <a:xfrm>
            <a:off x="2806216" y="4219090"/>
            <a:ext cx="1123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Figure (1)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073FD-250A-FC45-B68C-1C9723D72153}"/>
              </a:ext>
            </a:extLst>
          </p:cNvPr>
          <p:cNvSpPr txBox="1"/>
          <p:nvPr/>
        </p:nvSpPr>
        <p:spPr>
          <a:xfrm>
            <a:off x="8744300" y="5759926"/>
            <a:ext cx="1123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Figure (2)</a:t>
            </a:r>
          </a:p>
        </p:txBody>
      </p:sp>
    </p:spTree>
    <p:extLst>
      <p:ext uri="{BB962C8B-B14F-4D97-AF65-F5344CB8AC3E}">
        <p14:creationId xmlns:p14="http://schemas.microsoft.com/office/powerpoint/2010/main" val="2038062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2A29B-CC3F-5E4A-9E00-B5B6CC13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 – Preprocessing</a:t>
            </a:r>
            <a:r>
              <a:rPr lang="en-US" sz="2000" dirty="0"/>
              <a:t>(2/4)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4AB06-872A-3F48-AE2D-CE093D5A0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934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/>
              <a:t>What is Stemming?</a:t>
            </a:r>
          </a:p>
          <a:p>
            <a:pPr lvl="1"/>
            <a:r>
              <a:rPr lang="en-US" sz="2000" dirty="0"/>
              <a:t>Stemming is the process of transforming the original words into their root structure based on their meaning, to avoid lexical differences in words with the same meaning.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96391-0C48-3640-BDA8-A6B5F9E1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82" y="2875497"/>
            <a:ext cx="4568221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22D64F-C77E-AB4C-9D78-8995FEE47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650" y="3097613"/>
            <a:ext cx="4337469" cy="29847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96F68A-0E07-BA4E-9FAA-1E014F7F9509}"/>
              </a:ext>
            </a:extLst>
          </p:cNvPr>
          <p:cNvSpPr txBox="1"/>
          <p:nvPr/>
        </p:nvSpPr>
        <p:spPr>
          <a:xfrm>
            <a:off x="3005409" y="6082380"/>
            <a:ext cx="1123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Figure (3)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BFE85-450B-434E-ADC3-9CAB8D0260A4}"/>
              </a:ext>
            </a:extLst>
          </p:cNvPr>
          <p:cNvSpPr txBox="1"/>
          <p:nvPr/>
        </p:nvSpPr>
        <p:spPr>
          <a:xfrm>
            <a:off x="8178017" y="6251657"/>
            <a:ext cx="1123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Figure (4)</a:t>
            </a:r>
          </a:p>
        </p:txBody>
      </p:sp>
    </p:spTree>
    <p:extLst>
      <p:ext uri="{BB962C8B-B14F-4D97-AF65-F5344CB8AC3E}">
        <p14:creationId xmlns:p14="http://schemas.microsoft.com/office/powerpoint/2010/main" val="300628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3F12-87C6-B14C-9E79-71918EFEA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12466"/>
            <a:ext cx="4571198" cy="1831975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Removing Stopwords:</a:t>
            </a:r>
          </a:p>
          <a:p>
            <a:pPr algn="just"/>
            <a:r>
              <a:rPr lang="en-US" sz="2000" dirty="0"/>
              <a:t>The final stage of the text preprocessing section is removing </a:t>
            </a:r>
            <a:r>
              <a:rPr lang="en-US" sz="2000" dirty="0" err="1"/>
              <a:t>stopwords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/>
              <a:t>Stopwords are basically words that do not add much meaning to a sentence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ADE2C-F546-E446-B1AD-CBFF8B4FB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479" y="1423336"/>
            <a:ext cx="2761446" cy="493115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CC114B4-084F-7742-A5AB-CDB8D341DCD2}"/>
              </a:ext>
            </a:extLst>
          </p:cNvPr>
          <p:cNvSpPr txBox="1">
            <a:spLocks/>
          </p:cNvSpPr>
          <p:nvPr/>
        </p:nvSpPr>
        <p:spPr>
          <a:xfrm>
            <a:off x="914400" y="2742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Stopwords – Preprocessing</a:t>
            </a:r>
            <a:r>
              <a:rPr lang="en-US" sz="2000" dirty="0"/>
              <a:t>(3/4)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E828D-A17D-A546-9F37-6977E0B9EFAD}"/>
              </a:ext>
            </a:extLst>
          </p:cNvPr>
          <p:cNvSpPr txBox="1"/>
          <p:nvPr/>
        </p:nvSpPr>
        <p:spPr>
          <a:xfrm>
            <a:off x="8125227" y="6245243"/>
            <a:ext cx="1123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Figure (5)</a:t>
            </a:r>
          </a:p>
        </p:txBody>
      </p:sp>
    </p:spTree>
    <p:extLst>
      <p:ext uri="{BB962C8B-B14F-4D97-AF65-F5344CB8AC3E}">
        <p14:creationId xmlns:p14="http://schemas.microsoft.com/office/powerpoint/2010/main" val="3339933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5450</TotalTime>
  <Words>733</Words>
  <Application>Microsoft Macintosh PowerPoint</Application>
  <PresentationFormat>Widescreen</PresentationFormat>
  <Paragraphs>156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Arial</vt:lpstr>
      <vt:lpstr>Calibri</vt:lpstr>
      <vt:lpstr>Calibri Light</vt:lpstr>
      <vt:lpstr>Cambria Math</vt:lpstr>
      <vt:lpstr>Office Theme</vt:lpstr>
      <vt:lpstr>Capstone Project  NLP</vt:lpstr>
      <vt:lpstr>Motivation and Dataset</vt:lpstr>
      <vt:lpstr>IMDb “Top 100” – Web scraping  </vt:lpstr>
      <vt:lpstr>IMDb Plot + Wiki Plot(not scraped)</vt:lpstr>
      <vt:lpstr>Preprocessing</vt:lpstr>
      <vt:lpstr>Tokenization – Preprocessing(1/4)</vt:lpstr>
      <vt:lpstr>Tokenization – Example</vt:lpstr>
      <vt:lpstr>Stemming – Preprocessing(2/4)</vt:lpstr>
      <vt:lpstr>PowerPoint Presentation</vt:lpstr>
      <vt:lpstr>Application to Data - Preprocessing(4/4)</vt:lpstr>
      <vt:lpstr>Preprocessing Output</vt:lpstr>
      <vt:lpstr>Wordcloud – Preprocessing Output(1/2)</vt:lpstr>
      <vt:lpstr>Most Common Words - Preprocessing Output(2/2)</vt:lpstr>
      <vt:lpstr>Modelling/Measuring Text Similarity</vt:lpstr>
      <vt:lpstr>CountVectorizor - Transforming Text to Numerical Data(1/3)</vt:lpstr>
      <vt:lpstr>TF-IDF - Transforming Text to Numerical Data(2/3)</vt:lpstr>
      <vt:lpstr>Cosine Similarity - Transforming Text to Numerical Data(3/3)</vt:lpstr>
      <vt:lpstr>Text Similarity Application</vt:lpstr>
      <vt:lpstr>Hierarchical Clustering Dendrogram</vt:lpstr>
      <vt:lpstr>Text Output Analysis - Hierarchical Clustering(1/7) </vt:lpstr>
      <vt:lpstr>PowerPoint Presentation</vt:lpstr>
      <vt:lpstr>PowerPoint Presentation</vt:lpstr>
      <vt:lpstr>Text Output Analysis - Hierarchical Clustering(4/7) </vt:lpstr>
      <vt:lpstr>PowerPoint Presentation</vt:lpstr>
      <vt:lpstr>PowerPoint Presentation</vt:lpstr>
      <vt:lpstr>Text Output Analysis - Hierarchical Clustering(7/7) </vt:lpstr>
      <vt:lpstr>K-Means Clustering</vt:lpstr>
      <vt:lpstr>Text Output Analysis – K-Means Clustering(1/6) </vt:lpstr>
      <vt:lpstr>Text Output Analysis – K-Means Clustering(2/6) </vt:lpstr>
      <vt:lpstr>PowerPoint Presentation</vt:lpstr>
      <vt:lpstr>Text Output Analysis – K-Means Clustering(4/6) </vt:lpstr>
      <vt:lpstr>Text Output Analysis – K-Means Clustering(5/6) </vt:lpstr>
      <vt:lpstr>Text Output Analysis – K-Means Clustering(6/6) </vt:lpstr>
      <vt:lpstr>LDA Application</vt:lpstr>
      <vt:lpstr>Extracted Topics – LDA Output</vt:lpstr>
      <vt:lpstr>Topic 0 – LDA Output</vt:lpstr>
      <vt:lpstr>Topic 1 – LDA Output</vt:lpstr>
      <vt:lpstr>Topic 2 – LDA Output</vt:lpstr>
      <vt:lpstr>Conclusion</vt:lpstr>
      <vt:lpstr>Questions and GitHub link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F. Abdel-Magied</dc:creator>
  <cp:lastModifiedBy>F. Abdel-Magied</cp:lastModifiedBy>
  <cp:revision>137</cp:revision>
  <dcterms:created xsi:type="dcterms:W3CDTF">2021-03-12T14:46:06Z</dcterms:created>
  <dcterms:modified xsi:type="dcterms:W3CDTF">2021-03-17T19:39:34Z</dcterms:modified>
</cp:coreProperties>
</file>